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7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7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10080625" cy="5670550"/>
  <p:notesSz cx="7559675" cy="10691812"/>
</p:presentation>
</file>

<file path=ppt/commentAuthors.xml><?xml version="1.0" encoding="utf-8"?>
<p:cmAuthorLst xmlns:p="http://schemas.openxmlformats.org/presentationml/2006/main">
  <p:cmAuthor id="0" name="" initials="" lastIdx="8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commentAuthors" Target="commentAuthors.xml"/>
</Relationships>
</file>

<file path=ppt/comments/comment10.xml><?xml version="1.0" encoding="utf-8"?>
<p:cmLst xmlns:p="http://schemas.openxmlformats.org/presentationml/2006/main">
  <p:cm authorId="0" dt="2021-06-28T11:28:22.000000000" idx="5">
    <p:pos x="0" y="0"/>
    <p:text>Batch effect observed between 3 and 4</p:text>
  </p:cm>
</p:cmLst>
</file>

<file path=ppt/comments/comment13.xml><?xml version="1.0" encoding="utf-8"?>
<p:cmLst xmlns:p="http://schemas.openxmlformats.org/presentationml/2006/main">
  <p:cm authorId="0" dt="2021-06-28T11:29:15.000000000" idx="6">
    <p:pos x="0" y="0"/>
    <p:text>Too many overlapping points,expected to observe batch effect in 3D pCA</p:text>
  </p:cm>
</p:cmLst>
</file>

<file path=ppt/comments/comment16.xml><?xml version="1.0" encoding="utf-8"?>
<p:cmLst xmlns:p="http://schemas.openxmlformats.org/presentationml/2006/main">
  <p:cm authorId="0" dt="2021-06-28T11:32:55.000000000" idx="7">
    <p:pos x="0" y="0"/>
    <p:text>Batch effect is present</p:text>
  </p:cm>
</p:cmLst>
</file>

<file path=ppt/comments/comment17.xml><?xml version="1.0" encoding="utf-8"?>
<p:cmLst xmlns:p="http://schemas.openxmlformats.org/presentationml/2006/main">
  <p:cm authorId="0" dt="2021-06-28T11:32:55.000000000" idx="8">
    <p:pos x="0" y="0"/>
    <p:text>Batch effect is present</p:text>
  </p:cm>
</p:cmLst>
</file>

<file path=ppt/comments/comment2.xml><?xml version="1.0" encoding="utf-8"?>
<p:cmLst xmlns:p="http://schemas.openxmlformats.org/presentationml/2006/main">
  <p:cm authorId="0" dt="2021-06-28T11:24:49.000000000" idx="1">
    <p:pos x="0" y="0"/>
    <p:text>CD28,FoxP3,IL_17A (distinguishing markers between stimulated and Unstimulated)</p:text>
  </p:cm>
</p:cmLst>
</file>

<file path=ppt/comments/comment3.xml><?xml version="1.0" encoding="utf-8"?>
<p:cmLst xmlns:p="http://schemas.openxmlformats.org/presentationml/2006/main">
  <p:cm authorId="0" dt="2021-06-28T11:25:04.000000000" idx="2">
    <p:pos x="0" y="0"/>
    <p:text>No batch effect</p:text>
  </p:cm>
</p:cmLst>
</file>

<file path=ppt/comments/comment7.xml><?xml version="1.0" encoding="utf-8"?>
<p:cmLst xmlns:p="http://schemas.openxmlformats.org/presentationml/2006/main">
  <p:cm authorId="0" dt="2021-06-28T11:26:23.000000000" idx="3">
    <p:pos x="0" y="0"/>
    <p:text>Too many overlapping data points,no batch effect observed in md plot.Might observe in 3d pca plot</p:text>
  </p:cm>
</p:cmLst>
</file>

<file path=ppt/comments/comment9.xml><?xml version="1.0" encoding="utf-8"?>
<p:cmLst xmlns:p="http://schemas.openxmlformats.org/presentationml/2006/main">
  <p:cm authorId="0" dt="2021-06-28T11:27:16.000000000" idx="4">
    <p:pos x="0" y="0"/>
    <p:text>All markers expressed evenly across batch ids</p:text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90000" y="1368000"/>
            <a:ext cx="810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990000" y="3248280"/>
            <a:ext cx="810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990000" y="136800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0440" y="136800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990000" y="324828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40440" y="324828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990000" y="1368000"/>
            <a:ext cx="26078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728520" y="1368000"/>
            <a:ext cx="26078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467400" y="1368000"/>
            <a:ext cx="26078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990000" y="3248280"/>
            <a:ext cx="26078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728520" y="3248280"/>
            <a:ext cx="26078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467400" y="3248280"/>
            <a:ext cx="26078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990000" y="1368000"/>
            <a:ext cx="8100000" cy="36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990000" y="1368000"/>
            <a:ext cx="810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990000" y="1368000"/>
            <a:ext cx="39524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0440" y="1368000"/>
            <a:ext cx="39524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456000" y="360000"/>
            <a:ext cx="3168000" cy="4173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90000" y="136800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0440" y="1368000"/>
            <a:ext cx="39524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90000" y="324828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90000" y="1368000"/>
            <a:ext cx="395244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0440" y="136800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0440" y="324828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456000" y="342000"/>
            <a:ext cx="3168000" cy="93636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90000" y="136800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0440" y="1368000"/>
            <a:ext cx="395244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990000" y="3248280"/>
            <a:ext cx="810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3240"/>
            <a:ext cx="10079640" cy="56667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456000" y="360000"/>
            <a:ext cx="3168000" cy="900000"/>
          </a:xfrm>
          <a:prstGeom prst="rect">
            <a:avLst/>
          </a:prstGeom>
        </p:spPr>
        <p:txBody>
          <a:bodyPr lIns="0" rIns="0" tIns="0" bIns="0" anchor="ctr">
            <a:normAutofit fontScale="94000"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990000" y="1368000"/>
            <a:ext cx="810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1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21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63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422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1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1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1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864000" y="5166000"/>
            <a:ext cx="213228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solidFill>
                  <a:srgbClr val="770707"/>
                </a:solidFill>
                <a:latin typeface="Arial"/>
              </a:rPr>
              <a:t>&lt;date/time&gt;</a:t>
            </a:r>
            <a:endParaRPr b="0" lang="en-IN" sz="1400" spc="-1" strike="noStrike">
              <a:solidFill>
                <a:srgbClr val="770707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IN" sz="1400" spc="-1" strike="noStrike">
                <a:solidFill>
                  <a:srgbClr val="770707"/>
                </a:solidFill>
                <a:latin typeface="Arial"/>
              </a:rPr>
              <a:t>&lt;footer&gt;</a:t>
            </a:r>
            <a:endParaRPr b="0" lang="en-IN" sz="1400" spc="-1" strike="noStrike">
              <a:solidFill>
                <a:srgbClr val="770707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083720" y="5166000"/>
            <a:ext cx="220428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CE5A84E-B93C-4ADF-893C-24ECF02EC3FC}" type="slidenum">
              <a:rPr b="0" lang="en-IN" sz="1400" spc="-1" strike="noStrike">
                <a:solidFill>
                  <a:srgbClr val="770707"/>
                </a:solidFill>
                <a:latin typeface="Arial"/>
              </a:rPr>
              <a:t>&lt;number&gt;</a:t>
            </a:fld>
            <a:endParaRPr b="0" lang="en-IN" sz="1400" spc="-1" strike="noStrike">
              <a:solidFill>
                <a:srgbClr val="770707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comments" Target="../comments/commen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3168000" y="187164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Unstimulated and Stimulated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44000" y="216000"/>
            <a:ext cx="9035640" cy="53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3024000" y="575640"/>
            <a:ext cx="4320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Unstimulated(RA-HC)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 rot="9600">
            <a:off x="295920" y="348480"/>
            <a:ext cx="9183600" cy="489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2400" y="302400"/>
            <a:ext cx="9543600" cy="509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2952000" y="1872000"/>
            <a:ext cx="4608000" cy="1152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Unstimulated(Batch number)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504000" y="72000"/>
            <a:ext cx="9199440" cy="52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3456000" y="288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425160" y="45360"/>
            <a:ext cx="9216000" cy="545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3456000" y="288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3874" t="25995" r="54498" b="10005"/>
          <a:stretch/>
        </p:blipFill>
        <p:spPr>
          <a:xfrm>
            <a:off x="2232000" y="576000"/>
            <a:ext cx="5256000" cy="4545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16000" y="-216000"/>
            <a:ext cx="4464000" cy="31348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4824000" y="-216000"/>
            <a:ext cx="4320000" cy="308304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168000" y="2733480"/>
            <a:ext cx="3744000" cy="2810520"/>
          </a:xfrm>
          <a:prstGeom prst="rect">
            <a:avLst/>
          </a:prstGeom>
          <a:ln>
            <a:noFill/>
          </a:ln>
        </p:spPr>
      </p:pic>
      <p:sp>
        <p:nvSpPr>
          <p:cNvPr id="79" name="TextShape 2"/>
          <p:cNvSpPr txBox="1"/>
          <p:nvPr/>
        </p:nvSpPr>
        <p:spPr>
          <a:xfrm>
            <a:off x="3672000" y="124560"/>
            <a:ext cx="648000" cy="595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80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" name="TextShape 3"/>
          <p:cNvSpPr txBox="1"/>
          <p:nvPr/>
        </p:nvSpPr>
        <p:spPr>
          <a:xfrm>
            <a:off x="8136000" y="15768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100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" name="TextShape 4"/>
          <p:cNvSpPr txBox="1"/>
          <p:nvPr/>
        </p:nvSpPr>
        <p:spPr>
          <a:xfrm>
            <a:off x="5616000" y="2957760"/>
            <a:ext cx="936000" cy="35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150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Responers,Non-responders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642040" y="1368000"/>
            <a:ext cx="479556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504000" y="-53280"/>
            <a:ext cx="8957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80720" y="2520"/>
            <a:ext cx="9749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 rot="49200">
            <a:off x="1115280" y="2160"/>
            <a:ext cx="78800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64000" y="0"/>
            <a:ext cx="8352000" cy="1404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Stimulated(RA/HC)-corrected by Beclear with duplicate columns in expr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5184000" y="1368000"/>
            <a:ext cx="5400000" cy="38178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rcRect l="0" t="0" r="14252" b="1255"/>
          <a:stretch/>
        </p:blipFill>
        <p:spPr>
          <a:xfrm rot="21591600">
            <a:off x="-426960" y="1433160"/>
            <a:ext cx="5508720" cy="388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32000" y="161640"/>
            <a:ext cx="9000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Stimulated(RA/HC)-corrected by Beclear-cleaned expr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2000" y="1296000"/>
            <a:ext cx="5068440" cy="36000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5182920" y="1212120"/>
            <a:ext cx="5244840" cy="376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rcRect l="3874" t="69984" r="53374" b="10005"/>
          <a:stretch/>
        </p:blipFill>
        <p:spPr>
          <a:xfrm>
            <a:off x="1296000" y="3509640"/>
            <a:ext cx="6912000" cy="18183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rcRect l="4132" t="55822" r="67295" b="2261"/>
          <a:stretch/>
        </p:blipFill>
        <p:spPr>
          <a:xfrm>
            <a:off x="2880720" y="360000"/>
            <a:ext cx="3671280" cy="302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792000" y="1126440"/>
            <a:ext cx="8189280" cy="3697560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3456000" y="504000"/>
            <a:ext cx="230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Beclear Before Correction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923760" y="1224000"/>
            <a:ext cx="8292240" cy="374400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3024000" y="720000"/>
            <a:ext cx="25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Beclear after correction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591840" y="360000"/>
            <a:ext cx="8576280" cy="48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3799" t="34065" r="48341" b="6247"/>
          <a:stretch/>
        </p:blipFill>
        <p:spPr>
          <a:xfrm>
            <a:off x="1944360" y="936000"/>
            <a:ext cx="5831640" cy="409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686160" y="1152000"/>
            <a:ext cx="8313840" cy="375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648000" y="40680"/>
            <a:ext cx="8136000" cy="557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86160" y="1152000"/>
            <a:ext cx="8313840" cy="375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73760" y="695160"/>
            <a:ext cx="9246240" cy="420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out$delta ; out$p.val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[1] 0.9616317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[1] 0.081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&gt; ((out$varPCg1-out$varPCu1)/out$varPCg1)*100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[1] 12.48135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CytofBatchAdjust was used on the Stimulated data .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Two settings were used on CytofBatchAdjust(80p,95p)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Diagnostic plots for both are in the files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Marker Intensity plot and MD plot post  </a:t>
            </a: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CytofBatchAdjust(95p) are in the following slides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6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152000" y="-360360"/>
            <a:ext cx="7848000" cy="1872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Diagnostic plots-CytofBatchAdjust-80p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800000" y="864000"/>
            <a:ext cx="6197760" cy="464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792000" y="-360360"/>
            <a:ext cx="8352000" cy="1872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Diagnostic plots-CytofBatchAdjust-95p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 rot="5400">
            <a:off x="1909800" y="968760"/>
            <a:ext cx="6129720" cy="459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456000" y="108000"/>
            <a:ext cx="3168000" cy="1404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Maker Intensity-95p plot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34960" y="881280"/>
            <a:ext cx="9113040" cy="523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104000" y="648000"/>
            <a:ext cx="3168000" cy="9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MD plot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72240" y="162360"/>
            <a:ext cx="8339760" cy="5669640"/>
          </a:xfrm>
          <a:prstGeom prst="rect">
            <a:avLst/>
          </a:prstGeom>
          <a:ln>
            <a:noFill/>
          </a:ln>
        </p:spPr>
      </p:pic>
      <p:sp>
        <p:nvSpPr>
          <p:cNvPr id="129" name="TextShape 3"/>
          <p:cNvSpPr txBox="1"/>
          <p:nvPr/>
        </p:nvSpPr>
        <p:spPr>
          <a:xfrm>
            <a:off x="7344000" y="501840"/>
            <a:ext cx="2304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Comparing slide 7 and 35,in slide 35 HC samples are clustered more closely and towards left corner.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Stimulated-Batch Number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576000" y="1080"/>
            <a:ext cx="89413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2736000" y="1655640"/>
            <a:ext cx="4176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Stimulated (RA-HC)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787320" y="1080"/>
            <a:ext cx="8518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Stimulated(80p)-RA/HC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736200" y="1080"/>
            <a:ext cx="86212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736200" y="1080"/>
            <a:ext cx="86212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Stimulated(80p)-Batch Number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099800" y="431640"/>
            <a:ext cx="7540200" cy="496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29040" y="-33120"/>
            <a:ext cx="9030960" cy="542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800000" y="-288000"/>
            <a:ext cx="6552000" cy="2340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After batch effect correction by CytofBatchAdjust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2750" t="51990" r="55624" b="8007"/>
          <a:stretch/>
        </p:blipFill>
        <p:spPr>
          <a:xfrm>
            <a:off x="1656000" y="1440000"/>
            <a:ext cx="6527160" cy="35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Afte correction with CytoNorm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501120" y="1080"/>
            <a:ext cx="90914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16000" y="216000"/>
            <a:ext cx="9567000" cy="53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832320" y="90360"/>
            <a:ext cx="8239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rcRect l="3815" t="40451" r="53244" b="18324"/>
          <a:stretch/>
        </p:blipFill>
        <p:spPr>
          <a:xfrm>
            <a:off x="1296000" y="1074600"/>
            <a:ext cx="7344000" cy="396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216360" y="254880"/>
            <a:ext cx="10079640" cy="521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300600" y="143280"/>
            <a:ext cx="94352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168000" y="1656000"/>
            <a:ext cx="3672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UNSTIMULATED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096000" y="1007640"/>
            <a:ext cx="3672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CytofBatchAdjust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733680" y="1080"/>
            <a:ext cx="86263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72760" y="72000"/>
            <a:ext cx="8948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rcRect l="3707" t="44059" r="55295" b="18649"/>
          <a:stretch/>
        </p:blipFill>
        <p:spPr>
          <a:xfrm>
            <a:off x="2016000" y="1368000"/>
            <a:ext cx="5832000" cy="298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68120" y="1080"/>
            <a:ext cx="97574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590400" y="216000"/>
            <a:ext cx="5285880" cy="33120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3960000" y="1518120"/>
            <a:ext cx="5364000" cy="380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8040" y="1080"/>
            <a:ext cx="9957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3168000" y="1008000"/>
            <a:ext cx="3960000" cy="1404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UNSTIMULATED</a:t>
            </a:r>
            <a:br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CytoNorm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307800" y="1080"/>
            <a:ext cx="94780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740880" y="1080"/>
            <a:ext cx="86119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rcRect l="3874" t="35990" r="54500" b="22005"/>
          <a:stretch/>
        </p:blipFill>
        <p:spPr>
          <a:xfrm>
            <a:off x="2160000" y="1152000"/>
            <a:ext cx="5400000" cy="306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61440" y="1080"/>
            <a:ext cx="93708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626400" y="1080"/>
            <a:ext cx="88408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576000" y="179280"/>
            <a:ext cx="8784000" cy="529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3096000" y="1080000"/>
            <a:ext cx="4320000" cy="122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r>
              <a:rPr b="1" lang="en-IN" sz="3300" spc="-1" strike="noStrike">
                <a:solidFill>
                  <a:srgbClr val="ffffff"/>
                </a:solidFill>
                <a:latin typeface="Arial"/>
              </a:rPr>
              <a:t>Stimulated(Batch number)</a:t>
            </a:r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990000" y="1368000"/>
            <a:ext cx="8100000" cy="36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3456000" y="342000"/>
            <a:ext cx="3168000" cy="936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0" rIns="0" tIns="0" bIns="0" anchor="ctr">
            <a:normAutofit/>
          </a:bodyPr>
          <a:p>
            <a:pPr algn="ctr"/>
            <a:endParaRPr b="1" lang="en-IN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473040" y="172440"/>
            <a:ext cx="9102960" cy="522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3669</TotalTime>
  <Application>LibreOffice/6.4.4.2$Linux_X86_64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2021-06-28T11:07:33Z</dcterms:created>
  <dc:creator/>
  <dc:description/>
  <dc:language>en-IN</dc:language>
  <cp:lastModifiedBy/>
  <dcterms:modified xsi:type="dcterms:W3CDTF">2021-08-15T20:52:33Z</dcterms:modified>
  <cp:revision>20</cp:revision>
  <dc:subject/>
  <dc:title>Sunset</dc:title>
</cp:coreProperties>
</file>